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9"/>
  </p:notesMasterIdLst>
  <p:sldIdLst>
    <p:sldId id="256" r:id="rId2"/>
    <p:sldId id="269" r:id="rId3"/>
    <p:sldId id="280" r:id="rId4"/>
    <p:sldId id="281" r:id="rId5"/>
    <p:sldId id="295" r:id="rId6"/>
    <p:sldId id="320" r:id="rId7"/>
    <p:sldId id="282" r:id="rId8"/>
    <p:sldId id="317" r:id="rId9"/>
    <p:sldId id="316" r:id="rId10"/>
    <p:sldId id="318" r:id="rId11"/>
    <p:sldId id="319" r:id="rId12"/>
    <p:sldId id="296" r:id="rId13"/>
    <p:sldId id="309" r:id="rId14"/>
    <p:sldId id="300" r:id="rId15"/>
    <p:sldId id="313" r:id="rId16"/>
    <p:sldId id="310" r:id="rId17"/>
    <p:sldId id="314" r:id="rId18"/>
    <p:sldId id="312" r:id="rId19"/>
    <p:sldId id="315" r:id="rId20"/>
    <p:sldId id="301" r:id="rId21"/>
    <p:sldId id="303" r:id="rId22"/>
    <p:sldId id="307" r:id="rId23"/>
    <p:sldId id="304" r:id="rId24"/>
    <p:sldId id="298" r:id="rId25"/>
    <p:sldId id="285" r:id="rId26"/>
    <p:sldId id="261" r:id="rId27"/>
    <p:sldId id="26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1" autoAdjust="0"/>
    <p:restoredTop sz="94660"/>
  </p:normalViewPr>
  <p:slideViewPr>
    <p:cSldViewPr>
      <p:cViewPr>
        <p:scale>
          <a:sx n="68" d="100"/>
          <a:sy n="68" d="100"/>
        </p:scale>
        <p:origin x="-643" y="-3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AD37C-ADC0-461F-B1F7-81EC5592E7B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C3DA2-6809-4768-AC93-CD3D92E8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9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07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69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03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94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81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1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2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18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17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6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03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98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63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06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63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1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12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1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9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9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04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0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C3DA2-6809-4768-AC93-CD3D92E855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8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93243DA-A003-457D-B12F-2634F22AC96F}" type="datetime1">
              <a:rPr lang="en-US" smtClean="0"/>
              <a:t>2/22/2017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83C77A-143A-44D6-9A7C-7B902FE51DF8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71887B-8CE0-463D-BAD8-AB6D92A98F1F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D02AA5-3BAD-4EC4-803B-0560594D40E5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6334125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B1C4304-C996-449C-98F8-1575E0370929}" type="datetime1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614A80-1DCD-473C-8CFC-3844BDE85D13}" type="datetime1">
              <a:rPr lang="en-US" smtClean="0"/>
              <a:t>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62915E-08C2-4C60-B5E2-F8C456857D73}" type="datetime1">
              <a:rPr lang="en-US" smtClean="0"/>
              <a:t>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3A69166-EEE5-4B95-BB6D-626F8EAD8FEC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718563-7F68-40CF-BAF7-C7BADD549C3B}" type="datetime1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D141DE-B7F1-415B-8B9A-23F37F150D96}" type="datetime1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02DD42F7-2E76-41E5-B9C6-A28BDDE75396}" type="datetime1">
              <a:rPr lang="en-US" smtClean="0"/>
              <a:t>2/22/2017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z="1200" smtClean="0">
                <a:solidFill>
                  <a:schemeClr val="bg2">
                    <a:shade val="50000"/>
                  </a:schemeClr>
                </a:solidFill>
                <a:effectLst/>
              </a:rPr>
              <a:t>Shawn McKee - OSG Networking</a:t>
            </a:r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337073"/>
            <a:ext cx="1428750" cy="5238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pSLin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pSDas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cket.opensciencegrid.org/3271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cket.opensciencegrid.org/3265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es.net/esmond/perfsonar_client_rest.html#full-list-of-event-typ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icket.opensciencegrid.org/3125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571501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cfa-scic.web.cern.ch/ICFA-SCIC/meeting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grid-monitoring.cern.ch/perfsonar_coverage.txt" TargetMode="External"/><Relationship Id="rId13" Type="http://schemas.openxmlformats.org/officeDocument/2006/relationships/hyperlink" Target="https://oim-itb.grid.iu.edu/oim/meshconfig" TargetMode="External"/><Relationship Id="rId3" Type="http://schemas.openxmlformats.org/officeDocument/2006/relationships/hyperlink" Target="https://docs.google.com/document/d/1l144BSo-88M0cLMMjKcKMIE-Q5s21X-w3lYl-0Pn_08/edit" TargetMode="External"/><Relationship Id="rId7" Type="http://schemas.openxmlformats.org/officeDocument/2006/relationships/hyperlink" Target="https://docs.google.com/document/d/1FzmXZinO4Pb8NAfd5SWUzaAFYOL23dt66hQsDmaP-WI/edit" TargetMode="External"/><Relationship Id="rId12" Type="http://schemas.openxmlformats.org/officeDocument/2006/relationships/hyperlink" Target="http://tiny.cc/pSLink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www.perfsonar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pensciencegrid.org/bin/view/Documentation/NetworkingInOSG" TargetMode="External"/><Relationship Id="rId11" Type="http://schemas.openxmlformats.org/officeDocument/2006/relationships/hyperlink" Target="http://tiny.cc/pSDash" TargetMode="External"/><Relationship Id="rId5" Type="http://schemas.openxmlformats.org/officeDocument/2006/relationships/hyperlink" Target="https://docs.google.com/document/d/1mJ1kf43nZf6gvKoNtiTOc0g0MYDv_wSfSm7YdiMs3Lo/edit" TargetMode="External"/><Relationship Id="rId15" Type="http://schemas.openxmlformats.org/officeDocument/2006/relationships/hyperlink" Target="http://madalert.aglt2.org/madalert/diff.html" TargetMode="External"/><Relationship Id="rId10" Type="http://schemas.openxmlformats.org/officeDocument/2006/relationships/hyperlink" Target="http://tiny.cc/PktLossNoUnknown" TargetMode="External"/><Relationship Id="rId4" Type="http://schemas.openxmlformats.org/officeDocument/2006/relationships/hyperlink" Target="https://twiki.grid.iu.edu/bin/view/Operations/PSServiceLevelAgreement" TargetMode="External"/><Relationship Id="rId9" Type="http://schemas.openxmlformats.org/officeDocument/2006/relationships/hyperlink" Target="https://twiki.opensciencegrid.org/bin/view/Documentation/DeployperfSONAR" TargetMode="External"/><Relationship Id="rId14" Type="http://schemas.openxmlformats.org/officeDocument/2006/relationships/hyperlink" Target="https://meshconfig-itb.grid.iu.edu/meshconfi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erfsonar.net/mca" TargetMode="External"/><Relationship Id="rId7" Type="http://schemas.openxmlformats.org/officeDocument/2006/relationships/hyperlink" Target="https://meshconfig-itb.grid.iu.edu/apido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shconfig-itb.grid.iu.edu/" TargetMode="External"/><Relationship Id="rId5" Type="http://schemas.openxmlformats.org/officeDocument/2006/relationships/hyperlink" Target="https://github.com/soichih/meshconfig-admin/issues" TargetMode="External"/><Relationship Id="rId4" Type="http://schemas.openxmlformats.org/officeDocument/2006/relationships/hyperlink" Target="https://github.com/soichih/meshconfig-adm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RegATLASAlar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PktLossNoUnknow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OSG Area Coordinators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Network Monitoring Update: </a:t>
            </a:r>
            <a:r>
              <a:rPr lang="en-US" b="1" dirty="0" smtClean="0"/>
              <a:t>February 22, 2017</a:t>
            </a:r>
          </a:p>
          <a:p>
            <a:r>
              <a:rPr lang="en-US" dirty="0" smtClean="0"/>
              <a:t>Shawn McKee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14DA-4AB8-4A83-9CB6-13649ED61078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709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31173"/>
            <a:ext cx="7790688" cy="1264227"/>
          </a:xfrm>
        </p:spPr>
        <p:txBody>
          <a:bodyPr/>
          <a:lstStyle/>
          <a:p>
            <a:r>
              <a:rPr lang="en-US" dirty="0" smtClean="0"/>
              <a:t>We can analyze in the context of a specific site or link.  Example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tiny.cc/pSLink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10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8077200" cy="45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4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31173"/>
            <a:ext cx="8001000" cy="11118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This example shows measurements being made and captured by OSG </a:t>
            </a: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tiny.cc/pSDash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11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295400"/>
            <a:ext cx="8105967" cy="460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6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884238"/>
          </a:xfrm>
        </p:spPr>
        <p:txBody>
          <a:bodyPr/>
          <a:lstStyle/>
          <a:p>
            <a:r>
              <a:rPr lang="en-US" dirty="0" smtClean="0"/>
              <a:t>Status of OSG Net Services(last)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38200"/>
            <a:ext cx="7499350" cy="372612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12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06" b="11906"/>
          <a:stretch/>
        </p:blipFill>
        <p:spPr>
          <a:xfrm>
            <a:off x="1066800" y="4023360"/>
            <a:ext cx="8001000" cy="248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1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884238"/>
          </a:xfrm>
        </p:spPr>
        <p:txBody>
          <a:bodyPr/>
          <a:lstStyle/>
          <a:p>
            <a:r>
              <a:rPr lang="en-US" dirty="0" smtClean="0"/>
              <a:t>Status of OSG Net Services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2/22/2017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t>Shawn McKee - OSG Networking</a:t>
            </a:r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13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17418"/>
            <a:ext cx="7543800" cy="3906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8001000" cy="2676414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5067300" y="5257800"/>
            <a:ext cx="1143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8150" y="4950023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C00000"/>
                </a:solidFill>
              </a:rPr>
              <a:t>Config</a:t>
            </a:r>
            <a:r>
              <a:rPr lang="en-US" sz="1400" dirty="0" smtClean="0">
                <a:solidFill>
                  <a:srgbClr val="C00000"/>
                </a:solidFill>
              </a:rPr>
              <a:t> Changes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0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“Challenges”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As you can see on the previous 30 day RSV status we have had some occasional problems with  some services</a:t>
            </a:r>
          </a:p>
          <a:p>
            <a:pPr lvl="1"/>
            <a:r>
              <a:rPr lang="en-US" dirty="0" err="1" smtClean="0"/>
              <a:t>MaDDash</a:t>
            </a:r>
            <a:r>
              <a:rPr lang="en-US" dirty="0" smtClean="0"/>
              <a:t> mitigation with </a:t>
            </a:r>
            <a:r>
              <a:rPr lang="en-US" dirty="0" err="1" smtClean="0"/>
              <a:t>cron</a:t>
            </a:r>
            <a:r>
              <a:rPr lang="en-US" dirty="0" smtClean="0"/>
              <a:t> restart script from Scott working</a:t>
            </a:r>
          </a:p>
          <a:p>
            <a:pPr lvl="1"/>
            <a:r>
              <a:rPr lang="en-US" dirty="0" smtClean="0"/>
              <a:t>New issues with publishing data to CERN </a:t>
            </a:r>
            <a:r>
              <a:rPr lang="en-US" dirty="0" err="1" smtClean="0"/>
              <a:t>ActiveMQ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Two events where publishing stopped:  around 10:25 PM on Saturday Feb 11 and Feb 18.    Investigation pointed out some problems with lack of </a:t>
            </a:r>
            <a:r>
              <a:rPr lang="en-US" dirty="0" smtClean="0">
                <a:hlinkClick r:id="rId3"/>
              </a:rPr>
              <a:t>needed log access</a:t>
            </a:r>
            <a:endParaRPr lang="en-US" dirty="0" smtClean="0"/>
          </a:p>
          <a:p>
            <a:pPr lvl="2"/>
            <a:r>
              <a:rPr lang="en-US" dirty="0" smtClean="0"/>
              <a:t>See ongoing </a:t>
            </a:r>
            <a:r>
              <a:rPr lang="en-US" dirty="0"/>
              <a:t>ticket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ticket.opensciencegrid.org/32653</a:t>
            </a:r>
            <a:r>
              <a:rPr lang="en-US" dirty="0" smtClean="0"/>
              <a:t> </a:t>
            </a:r>
          </a:p>
          <a:p>
            <a:r>
              <a:rPr lang="en-US" dirty="0" smtClean="0"/>
              <a:t>Scott noted the Business Intelligence summary was indicating too many problems…should only go critical when a response is needed</a:t>
            </a:r>
          </a:p>
          <a:p>
            <a:pPr lvl="1"/>
            <a:r>
              <a:rPr lang="en-US" dirty="0" smtClean="0"/>
              <a:t>Next few slides show remediation/configuration changes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The ITB instances have had problems.  Full /</a:t>
            </a:r>
            <a:r>
              <a:rPr lang="en-US" dirty="0" err="1" smtClean="0">
                <a:solidFill>
                  <a:srgbClr val="C00000"/>
                </a:solidFill>
              </a:rPr>
              <a:t>var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dirty="0" err="1" smtClean="0">
                <a:solidFill>
                  <a:srgbClr val="C00000"/>
                </a:solidFill>
              </a:rPr>
              <a:t>MaDDash</a:t>
            </a:r>
            <a:r>
              <a:rPr lang="en-US" dirty="0" smtClean="0">
                <a:solidFill>
                  <a:srgbClr val="C00000"/>
                </a:solidFill>
              </a:rPr>
              <a:t> up/down, intermittent load issues.  Not critical because it’s ITB.  Mostly working</a:t>
            </a:r>
          </a:p>
          <a:p>
            <a:r>
              <a:rPr lang="en-US" dirty="0" smtClean="0"/>
              <a:t>Would still like to get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check_mk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monitoring on the virtualization hosts.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Useful to understand resource use and possible conflicts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Is opening a ticket the best way to get this?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5981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391"/>
            <a:ext cx="7498080" cy="8278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Reconfiguring Business Intelligence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15</a:t>
            </a:fld>
            <a:endParaRPr kumimoji="0"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36920"/>
            <a:ext cx="7620000" cy="396368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371600" y="4878080"/>
            <a:ext cx="7562088" cy="14465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check_mk</a:t>
            </a:r>
            <a:r>
              <a:rPr lang="en-US" dirty="0" smtClean="0"/>
              <a:t> BI rolls-up the summary state of a number of groups of checks</a:t>
            </a:r>
          </a:p>
          <a:p>
            <a:r>
              <a:rPr lang="en-US" dirty="0" smtClean="0"/>
              <a:t>For OSG we track Production and ITB groups</a:t>
            </a:r>
          </a:p>
          <a:p>
            <a:r>
              <a:rPr lang="en-US" dirty="0" smtClean="0"/>
              <a:t>Within each group we summarize the state of each 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391"/>
            <a:ext cx="7498080" cy="82780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Reconfiguring Business Intelligence(2)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16</a:t>
            </a:fld>
            <a:endParaRPr kumimoji="0"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5800"/>
            <a:ext cx="7162800" cy="591575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895600" y="5638800"/>
            <a:ext cx="20574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1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391"/>
            <a:ext cx="7498080" cy="104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Reconfiguring Rules for Hard State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17</a:t>
            </a:fld>
            <a:endParaRPr kumimoji="0"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36" y="914400"/>
            <a:ext cx="8077200" cy="2703722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435608" y="3618122"/>
            <a:ext cx="7498080" cy="263027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Some services have transitions or intermittent glitches we don’t want to signal on.  </a:t>
            </a:r>
          </a:p>
          <a:p>
            <a:r>
              <a:rPr lang="en-US" dirty="0" err="1" smtClean="0"/>
              <a:t>Check_mk</a:t>
            </a:r>
            <a:r>
              <a:rPr lang="en-US" dirty="0" smtClean="0"/>
              <a:t> supports both hard and soft service states.   </a:t>
            </a:r>
          </a:p>
          <a:p>
            <a:pPr lvl="1"/>
            <a:r>
              <a:rPr lang="en-US" dirty="0" smtClean="0"/>
              <a:t>Hard states only change after the soft state has changed and stayed changed for N measurements</a:t>
            </a:r>
          </a:p>
          <a:p>
            <a:r>
              <a:rPr lang="en-US" dirty="0" smtClean="0"/>
              <a:t>Set limits to match typical observed glitch-level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3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98080" cy="960438"/>
          </a:xfrm>
        </p:spPr>
        <p:txBody>
          <a:bodyPr/>
          <a:lstStyle/>
          <a:p>
            <a:r>
              <a:rPr lang="en-US" dirty="0" smtClean="0"/>
              <a:t>Timelines of psds0 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18</a:t>
            </a:fld>
            <a:endParaRPr kumimoji="0"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3" y="1981200"/>
            <a:ext cx="6224647" cy="48006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78050"/>
            <a:ext cx="6629400" cy="117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3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" y="76200"/>
            <a:ext cx="7498080" cy="1143000"/>
          </a:xfrm>
        </p:spPr>
        <p:txBody>
          <a:bodyPr/>
          <a:lstStyle/>
          <a:p>
            <a:r>
              <a:rPr lang="en-US" dirty="0" smtClean="0"/>
              <a:t>Tracking Service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66800"/>
            <a:ext cx="7772400" cy="12954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We can provide a “service history” view</a:t>
            </a:r>
          </a:p>
          <a:p>
            <a:r>
              <a:rPr lang="en-US" sz="2400" dirty="0" smtClean="0"/>
              <a:t>Useful to understand behavior in time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Need to iterate with Ops to track RSV status and tweak sensitivity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19</a:t>
            </a:fld>
            <a:endParaRPr kumimoji="0"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14600"/>
            <a:ext cx="8001000" cy="37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8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-15240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Review Networking Goals Year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7866888" cy="5562600"/>
          </a:xfrm>
        </p:spPr>
        <p:txBody>
          <a:bodyPr>
            <a:normAutofit fontScale="55000" lnSpcReduction="20000"/>
          </a:bodyPr>
          <a:lstStyle/>
          <a:p>
            <a:pPr marL="596646" indent="-514350">
              <a:buFont typeface="+mj-lt"/>
              <a:buAutoNum type="arabicPeriod"/>
            </a:pPr>
            <a:r>
              <a:rPr lang="en-US" b="1" dirty="0">
                <a:solidFill>
                  <a:srgbClr val="00B0F0"/>
                </a:solidFill>
              </a:rPr>
              <a:t>M</a:t>
            </a:r>
            <a:r>
              <a:rPr lang="en-US" b="1" dirty="0" smtClean="0">
                <a:solidFill>
                  <a:srgbClr val="00B0F0"/>
                </a:solidFill>
              </a:rPr>
              <a:t>aintain / </a:t>
            </a:r>
            <a:r>
              <a:rPr lang="en-US" b="1" dirty="0">
                <a:solidFill>
                  <a:srgbClr val="00B0F0"/>
                </a:solidFill>
              </a:rPr>
              <a:t>update the OSG networking services </a:t>
            </a:r>
            <a:r>
              <a:rPr lang="en-US" b="1" dirty="0" smtClean="0">
                <a:solidFill>
                  <a:srgbClr val="00B0F0"/>
                </a:solidFill>
              </a:rPr>
              <a:t>/ documentation</a:t>
            </a:r>
            <a:r>
              <a:rPr lang="en-US" b="1" dirty="0">
                <a:solidFill>
                  <a:srgbClr val="00B0F0"/>
                </a:solidFill>
              </a:rPr>
              <a:t>.</a:t>
            </a:r>
          </a:p>
          <a:p>
            <a:pPr marL="596646" indent="-514350">
              <a:buFont typeface="+mj-lt"/>
              <a:buAutoNum type="arabicPeriod"/>
            </a:pPr>
            <a:r>
              <a:rPr lang="en-US" b="1" dirty="0">
                <a:solidFill>
                  <a:srgbClr val="00B0F0"/>
                </a:solidFill>
              </a:rPr>
              <a:t>R</a:t>
            </a:r>
            <a:r>
              <a:rPr lang="en-US" b="1" dirty="0" smtClean="0">
                <a:solidFill>
                  <a:srgbClr val="00B0F0"/>
                </a:solidFill>
              </a:rPr>
              <a:t>each </a:t>
            </a:r>
            <a:r>
              <a:rPr lang="en-US" b="1" dirty="0">
                <a:solidFill>
                  <a:srgbClr val="00B0F0"/>
                </a:solidFill>
              </a:rPr>
              <a:t>out to non-WLCG OSG </a:t>
            </a:r>
            <a:r>
              <a:rPr lang="en-US" b="1" dirty="0" smtClean="0">
                <a:solidFill>
                  <a:srgbClr val="00B0F0"/>
                </a:solidFill>
              </a:rPr>
              <a:t>sites; </a:t>
            </a:r>
            <a:r>
              <a:rPr lang="en-US" b="1" i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Integrate those </a:t>
            </a:r>
            <a:r>
              <a:rPr lang="en-US" b="1" dirty="0">
                <a:solidFill>
                  <a:srgbClr val="00B0F0"/>
                </a:solidFill>
              </a:rPr>
              <a:t>interested: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 smtClean="0">
                <a:solidFill>
                  <a:srgbClr val="00B050"/>
                </a:solidFill>
              </a:rPr>
              <a:t>dvertise </a:t>
            </a:r>
            <a:r>
              <a:rPr lang="en-US" dirty="0">
                <a:solidFill>
                  <a:srgbClr val="00B050"/>
                </a:solidFill>
              </a:rPr>
              <a:t>that OSG is ready to help sites with networking issues </a:t>
            </a:r>
            <a:r>
              <a:rPr lang="en-US" dirty="0" smtClean="0">
                <a:solidFill>
                  <a:srgbClr val="00B050"/>
                </a:solidFill>
              </a:rPr>
              <a:t>via: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OSG </a:t>
            </a:r>
            <a:r>
              <a:rPr lang="en-US" dirty="0">
                <a:solidFill>
                  <a:srgbClr val="00B050"/>
                </a:solidFill>
              </a:rPr>
              <a:t>web </a:t>
            </a:r>
            <a:r>
              <a:rPr lang="en-US" dirty="0" smtClean="0">
                <a:solidFill>
                  <a:srgbClr val="00B050"/>
                </a:solidFill>
              </a:rPr>
              <a:t>pages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 smtClean="0">
                <a:solidFill>
                  <a:srgbClr val="00B050"/>
                </a:solidFill>
              </a:rPr>
              <a:t>argeted </a:t>
            </a:r>
            <a:r>
              <a:rPr lang="en-US" dirty="0">
                <a:solidFill>
                  <a:srgbClr val="00B050"/>
                </a:solidFill>
              </a:rPr>
              <a:t>email (Cyberinfrastructure list, perfSONAR user list, 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) </a:t>
            </a:r>
            <a:endParaRPr lang="en-US" dirty="0" smtClean="0">
              <a:solidFill>
                <a:srgbClr val="00B050"/>
              </a:solidFill>
            </a:endParaRP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Via </a:t>
            </a:r>
            <a:r>
              <a:rPr lang="en-US" dirty="0">
                <a:solidFill>
                  <a:srgbClr val="00B050"/>
                </a:solidFill>
              </a:rPr>
              <a:t>interactions with sites at conferences and meetings.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 smtClean="0">
                <a:solidFill>
                  <a:srgbClr val="00B050"/>
                </a:solidFill>
              </a:rPr>
              <a:t>ncourage </a:t>
            </a:r>
            <a:r>
              <a:rPr lang="en-US" dirty="0">
                <a:solidFill>
                  <a:srgbClr val="00B050"/>
                </a:solidFill>
              </a:rPr>
              <a:t>as many NSF CC*xxx </a:t>
            </a:r>
            <a:r>
              <a:rPr lang="en-US" dirty="0" smtClean="0">
                <a:solidFill>
                  <a:srgbClr val="00B050"/>
                </a:solidFill>
              </a:rPr>
              <a:t>sites as </a:t>
            </a:r>
            <a:r>
              <a:rPr lang="en-US" dirty="0">
                <a:solidFill>
                  <a:srgbClr val="00B050"/>
                </a:solidFill>
              </a:rPr>
              <a:t>possible to </a:t>
            </a:r>
            <a:r>
              <a:rPr lang="en-US" dirty="0" smtClean="0">
                <a:solidFill>
                  <a:srgbClr val="00B050"/>
                </a:solidFill>
              </a:rPr>
              <a:t>integrate </a:t>
            </a:r>
            <a:r>
              <a:rPr lang="en-US" dirty="0">
                <a:solidFill>
                  <a:srgbClr val="00B050"/>
                </a:solidFill>
              </a:rPr>
              <a:t>their </a:t>
            </a:r>
            <a:r>
              <a:rPr lang="en-US" dirty="0" smtClean="0">
                <a:solidFill>
                  <a:srgbClr val="00B050"/>
                </a:solidFill>
              </a:rPr>
              <a:t>perfSONAR instances </a:t>
            </a:r>
            <a:r>
              <a:rPr lang="en-US" dirty="0">
                <a:solidFill>
                  <a:srgbClr val="00B050"/>
                </a:solidFill>
              </a:rPr>
              <a:t>into OSG </a:t>
            </a:r>
            <a:r>
              <a:rPr lang="en-US" dirty="0" smtClean="0">
                <a:solidFill>
                  <a:srgbClr val="00B050"/>
                </a:solidFill>
              </a:rPr>
              <a:t>networking; OSG </a:t>
            </a:r>
            <a:r>
              <a:rPr lang="en-US" dirty="0">
                <a:solidFill>
                  <a:srgbClr val="00B050"/>
                </a:solidFill>
              </a:rPr>
              <a:t>will provide </a:t>
            </a:r>
            <a:r>
              <a:rPr lang="en-US" dirty="0" smtClean="0">
                <a:solidFill>
                  <a:srgbClr val="00B050"/>
                </a:solidFill>
              </a:rPr>
              <a:t>them a mesh-configuration </a:t>
            </a:r>
            <a:r>
              <a:rPr lang="en-US" dirty="0">
                <a:solidFill>
                  <a:srgbClr val="00B050"/>
                </a:solidFill>
              </a:rPr>
              <a:t>and </a:t>
            </a:r>
            <a:r>
              <a:rPr lang="en-US" dirty="0" smtClean="0">
                <a:solidFill>
                  <a:srgbClr val="00B050"/>
                </a:solidFill>
              </a:rPr>
              <a:t>gather </a:t>
            </a:r>
            <a:r>
              <a:rPr lang="en-US" dirty="0">
                <a:solidFill>
                  <a:srgbClr val="00B050"/>
                </a:solidFill>
              </a:rPr>
              <a:t>their </a:t>
            </a:r>
            <a:r>
              <a:rPr lang="en-US" dirty="0" smtClean="0">
                <a:solidFill>
                  <a:srgbClr val="00B050"/>
                </a:solidFill>
              </a:rPr>
              <a:t>data.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P</a:t>
            </a:r>
            <a:r>
              <a:rPr lang="en-US" b="1" dirty="0" smtClean="0">
                <a:solidFill>
                  <a:srgbClr val="00B050"/>
                </a:solidFill>
              </a:rPr>
              <a:t>rovide </a:t>
            </a:r>
            <a:r>
              <a:rPr lang="en-US" b="1" dirty="0" err="1">
                <a:solidFill>
                  <a:srgbClr val="00B050"/>
                </a:solidFill>
              </a:rPr>
              <a:t>Soichi’s</a:t>
            </a:r>
            <a:r>
              <a:rPr lang="en-US" b="1" dirty="0">
                <a:solidFill>
                  <a:srgbClr val="00B050"/>
                </a:solidFill>
              </a:rPr>
              <a:t> standalone mesh-configuration tool for use by campuses and VOs.</a:t>
            </a:r>
          </a:p>
          <a:p>
            <a:pPr marL="596646" indent="-514350">
              <a:buFont typeface="+mj-lt"/>
              <a:buAutoNum type="arabicPeriod"/>
            </a:pPr>
            <a:r>
              <a:rPr lang="en-US" b="1" dirty="0">
                <a:solidFill>
                  <a:srgbClr val="00B0F0"/>
                </a:solidFill>
              </a:rPr>
              <a:t>OSG will create a network alerting service to find “obvious” network </a:t>
            </a:r>
            <a:r>
              <a:rPr lang="en-US" b="1" dirty="0" smtClean="0">
                <a:solidFill>
                  <a:srgbClr val="00B0F0"/>
                </a:solidFill>
              </a:rPr>
              <a:t>problems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This </a:t>
            </a:r>
            <a:r>
              <a:rPr lang="en-US" b="1" dirty="0">
                <a:solidFill>
                  <a:srgbClr val="00B050"/>
                </a:solidFill>
              </a:rPr>
              <a:t>will involve the creation of a suitable analysis pipeline such that perfSONAR data can be analyzed on a timescale of every 1-2 hours.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Obvious problems include significant decrease in bandwidth between a source and destination or continuing significant packet loss along a path or correlated with a specific site.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Actual alerts will be issued by GOC staff based upon alarms they receive.</a:t>
            </a:r>
          </a:p>
          <a:p>
            <a:pPr marL="596646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7030A0"/>
                </a:solidFill>
              </a:rPr>
              <a:t>Enable </a:t>
            </a:r>
            <a:r>
              <a:rPr lang="en-US" b="1" dirty="0">
                <a:solidFill>
                  <a:srgbClr val="7030A0"/>
                </a:solidFill>
              </a:rPr>
              <a:t>automated alerting (email, </a:t>
            </a:r>
            <a:r>
              <a:rPr lang="en-US" b="1" dirty="0" smtClean="0">
                <a:solidFill>
                  <a:srgbClr val="7030A0"/>
                </a:solidFill>
              </a:rPr>
              <a:t>SMS) </a:t>
            </a:r>
            <a:r>
              <a:rPr lang="en-US" b="1" dirty="0">
                <a:solidFill>
                  <a:srgbClr val="7030A0"/>
                </a:solidFill>
              </a:rPr>
              <a:t>on well identified </a:t>
            </a:r>
            <a:r>
              <a:rPr lang="en-US" b="1" dirty="0" smtClean="0">
                <a:solidFill>
                  <a:srgbClr val="7030A0"/>
                </a:solidFill>
              </a:rPr>
              <a:t>alarms</a:t>
            </a:r>
            <a:r>
              <a:rPr lang="en-US" dirty="0" smtClean="0">
                <a:solidFill>
                  <a:srgbClr val="7030A0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This is a “reach” goal for the year but I think it should be feasible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Requires accurate,  synchronized </a:t>
            </a:r>
            <a:r>
              <a:rPr lang="en-US" dirty="0">
                <a:solidFill>
                  <a:srgbClr val="00B0F0"/>
                </a:solidFill>
              </a:rPr>
              <a:t>mapping of sites </a:t>
            </a:r>
            <a:r>
              <a:rPr lang="en-US" dirty="0" smtClean="0">
                <a:solidFill>
                  <a:srgbClr val="00B0F0"/>
                </a:solidFill>
              </a:rPr>
              <a:t>to </a:t>
            </a:r>
            <a:r>
              <a:rPr lang="en-US" dirty="0">
                <a:solidFill>
                  <a:srgbClr val="00B0F0"/>
                </a:solidFill>
              </a:rPr>
              <a:t>contacts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Tunable pattern </a:t>
            </a:r>
            <a:r>
              <a:rPr lang="en-US" dirty="0">
                <a:solidFill>
                  <a:srgbClr val="00B0F0"/>
                </a:solidFill>
              </a:rPr>
              <a:t>of alerts (e.g., 1 alert, wait 1 day and alert if problem continues, then every 3 days until fixed)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A15CB-8A92-46C6-A424-861B93CF0D85}" type="datetime1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2557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perfSONAR v4.0 / </a:t>
            </a:r>
            <a:r>
              <a:rPr lang="en-US" dirty="0" err="1" smtClean="0"/>
              <a:t>MaDDash</a:t>
            </a:r>
            <a:r>
              <a:rPr lang="en-US" dirty="0" smtClean="0"/>
              <a:t>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perfSONAR v4.0 release was delayed from the nominal Dec 1 2016 date</a:t>
            </a:r>
          </a:p>
          <a:p>
            <a:pPr lvl="1"/>
            <a:r>
              <a:rPr lang="en-US" dirty="0" smtClean="0"/>
              <a:t>Needed an RC3 release to follow-up on more issues found in RC2…still not out yet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pPr lvl="1"/>
            <a:r>
              <a:rPr lang="en-US" b="1" dirty="0" smtClean="0"/>
              <a:t>Targeting ~March, 2017 for RC3</a:t>
            </a:r>
          </a:p>
          <a:p>
            <a:pPr lvl="1"/>
            <a:r>
              <a:rPr lang="en-US" b="1" dirty="0" smtClean="0"/>
              <a:t>Release in April?!?</a:t>
            </a:r>
          </a:p>
          <a:p>
            <a:r>
              <a:rPr lang="en-US" dirty="0" err="1" smtClean="0"/>
              <a:t>MaDDash</a:t>
            </a:r>
            <a:r>
              <a:rPr lang="en-US" dirty="0" smtClean="0"/>
              <a:t> 2.0 is close to ready. </a:t>
            </a:r>
          </a:p>
          <a:p>
            <a:r>
              <a:rPr lang="en-US" dirty="0" smtClean="0"/>
              <a:t>Once these are released we will want to update ITB and then Production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Will need a global campaign to get sites updated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Details on upcoming OSG “upgrades” on next slide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560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Supporting  ALL perfSONAR Metrics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When we initial setup the perfSONAR RSV probes and </a:t>
            </a:r>
            <a:r>
              <a:rPr lang="en-US" dirty="0" err="1" smtClean="0"/>
              <a:t>ActiveMQ</a:t>
            </a:r>
            <a:r>
              <a:rPr lang="en-US" dirty="0" smtClean="0"/>
              <a:t> message queue at CERN we only supported part of </a:t>
            </a:r>
            <a:r>
              <a:rPr lang="en-US" dirty="0" smtClean="0">
                <a:hlinkClick r:id="rId3"/>
              </a:rPr>
              <a:t>all the possible data metrics </a:t>
            </a:r>
            <a:r>
              <a:rPr lang="en-US" dirty="0" smtClean="0"/>
              <a:t>perfSONAR can measure.</a:t>
            </a:r>
          </a:p>
          <a:p>
            <a:pPr lvl="1"/>
            <a:r>
              <a:rPr lang="en-US" dirty="0" smtClean="0"/>
              <a:t>Both the RSV probes and </a:t>
            </a:r>
            <a:r>
              <a:rPr lang="en-US" dirty="0" err="1" smtClean="0"/>
              <a:t>Stompctl</a:t>
            </a:r>
            <a:r>
              <a:rPr lang="en-US" dirty="0" smtClean="0"/>
              <a:t>/</a:t>
            </a:r>
            <a:r>
              <a:rPr lang="en-US" dirty="0" err="1" smtClean="0"/>
              <a:t>ActiveMQ</a:t>
            </a:r>
            <a:r>
              <a:rPr lang="en-US" dirty="0" smtClean="0"/>
              <a:t> systems need to support all possible </a:t>
            </a:r>
            <a:r>
              <a:rPr lang="en-US" dirty="0" err="1" smtClean="0"/>
              <a:t>perfSONAR</a:t>
            </a:r>
            <a:r>
              <a:rPr lang="en-US" dirty="0" smtClean="0"/>
              <a:t> metric types</a:t>
            </a:r>
          </a:p>
          <a:p>
            <a:pPr lvl="1"/>
            <a:r>
              <a:rPr lang="en-US" dirty="0" smtClean="0"/>
              <a:t>Required changes to the RSV probes and </a:t>
            </a:r>
            <a:r>
              <a:rPr lang="en-US" dirty="0" err="1" smtClean="0"/>
              <a:t>ActiveMQ</a:t>
            </a:r>
            <a:r>
              <a:rPr lang="en-US" dirty="0" smtClean="0"/>
              <a:t> configurations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Since the last report on January 4</a:t>
            </a:r>
            <a:r>
              <a:rPr lang="en-US" baseline="30000" dirty="0" smtClean="0">
                <a:solidFill>
                  <a:srgbClr val="C00000"/>
                </a:solidFill>
              </a:rPr>
              <a:t>th</a:t>
            </a:r>
            <a:r>
              <a:rPr lang="en-US" dirty="0" smtClean="0">
                <a:solidFill>
                  <a:srgbClr val="C00000"/>
                </a:solidFill>
              </a:rPr>
              <a:t> this </a:t>
            </a:r>
            <a:r>
              <a:rPr lang="en-US" dirty="0" smtClean="0">
                <a:solidFill>
                  <a:srgbClr val="C00000"/>
                </a:solidFill>
              </a:rPr>
              <a:t>work has </a:t>
            </a:r>
            <a:r>
              <a:rPr lang="en-US" dirty="0" smtClean="0">
                <a:solidFill>
                  <a:srgbClr val="C00000"/>
                </a:solidFill>
              </a:rPr>
              <a:t>been </a:t>
            </a:r>
            <a:r>
              <a:rPr lang="en-US" u="sng" dirty="0" smtClean="0">
                <a:solidFill>
                  <a:srgbClr val="C00000"/>
                </a:solidFill>
              </a:rPr>
              <a:t>successfully </a:t>
            </a:r>
            <a:r>
              <a:rPr lang="en-US" u="sng" dirty="0" smtClean="0">
                <a:solidFill>
                  <a:srgbClr val="C00000"/>
                </a:solidFill>
              </a:rPr>
              <a:t>completed </a:t>
            </a:r>
            <a:r>
              <a:rPr lang="en-US" dirty="0" smtClean="0">
                <a:solidFill>
                  <a:srgbClr val="C00000"/>
                </a:solidFill>
              </a:rPr>
              <a:t>and </a:t>
            </a:r>
            <a:r>
              <a:rPr lang="en-US" dirty="0" smtClean="0">
                <a:solidFill>
                  <a:srgbClr val="C00000"/>
                </a:solidFill>
              </a:rPr>
              <a:t>in ITB.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Edgar enabled support and corresponding configuration options in the software. </a:t>
            </a:r>
            <a:r>
              <a:rPr lang="en-US" dirty="0" smtClean="0">
                <a:solidFill>
                  <a:srgbClr val="0070C0"/>
                </a:solidFill>
              </a:rPr>
              <a:t> New perfSONAR RSV out.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Thanks to Edgar, OSG Operations and the CERN AMQ team!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61097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Needed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Once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perfSONAR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v4.0 and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MaDDash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v2.0 are released we will need to do some updates:</a:t>
            </a:r>
          </a:p>
          <a:p>
            <a:pPr lvl="1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MaDDash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2.0 </a:t>
            </a:r>
            <a:r>
              <a:rPr lang="en-US" dirty="0" smtClean="0"/>
              <a:t>to </a:t>
            </a:r>
            <a:r>
              <a:rPr lang="en-US" dirty="0" err="1" smtClean="0">
                <a:solidFill>
                  <a:srgbClr val="0070C0"/>
                </a:solidFill>
              </a:rPr>
              <a:t>perfsonar-itb</a:t>
            </a:r>
            <a:r>
              <a:rPr lang="en-US" dirty="0" smtClean="0"/>
              <a:t>, then </a:t>
            </a:r>
            <a:r>
              <a:rPr lang="en-US" dirty="0" err="1" smtClean="0">
                <a:solidFill>
                  <a:srgbClr val="00B050"/>
                </a:solidFill>
              </a:rPr>
              <a:t>psmad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/>
              <a:t>Deploy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MCA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00B050"/>
                </a:solidFill>
              </a:rPr>
              <a:t>production</a:t>
            </a:r>
            <a:r>
              <a:rPr lang="en-US" dirty="0" smtClean="0"/>
              <a:t> (currently on </a:t>
            </a:r>
            <a:r>
              <a:rPr lang="en-US" dirty="0" err="1" smtClean="0">
                <a:solidFill>
                  <a:srgbClr val="0070C0"/>
                </a:solidFill>
              </a:rPr>
              <a:t>meshconfig-itb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=&gt; </a:t>
            </a:r>
            <a:r>
              <a:rPr lang="en-US" dirty="0" smtClean="0">
                <a:solidFill>
                  <a:srgbClr val="00B050"/>
                </a:solidFill>
              </a:rPr>
              <a:t>meshconfig.grid.iu.edu</a:t>
            </a:r>
            <a:r>
              <a:rPr lang="en-US" dirty="0" smtClean="0"/>
              <a:t>)</a:t>
            </a:r>
          </a:p>
          <a:p>
            <a:pPr lvl="2"/>
            <a:r>
              <a:rPr lang="en-US" b="1" dirty="0" smtClean="0">
                <a:solidFill>
                  <a:srgbClr val="C00000"/>
                </a:solidFill>
              </a:rPr>
              <a:t>Replace existing OIM version </a:t>
            </a:r>
            <a:r>
              <a:rPr lang="en-US" b="1" dirty="0">
                <a:solidFill>
                  <a:srgbClr val="C00000"/>
                </a:solidFill>
              </a:rPr>
              <a:t>and cut-over</a:t>
            </a:r>
            <a:r>
              <a:rPr lang="en-US" dirty="0"/>
              <a:t> </a:t>
            </a:r>
            <a:r>
              <a:rPr lang="en-US" dirty="0" smtClean="0"/>
              <a:t>(DNS alias), e.g., https</a:t>
            </a:r>
            <a:r>
              <a:rPr lang="en-US" dirty="0"/>
              <a:t>://</a:t>
            </a:r>
            <a:r>
              <a:rPr lang="en-US" dirty="0" smtClean="0"/>
              <a:t>myosg.grid.iu.edu/pfmesh/mine/hostname/ to refer </a:t>
            </a:r>
            <a:r>
              <a:rPr lang="en-US" dirty="0"/>
              <a:t>to http://</a:t>
            </a:r>
            <a:r>
              <a:rPr lang="en-US" dirty="0" smtClean="0"/>
              <a:t>meshconfig.grid.iu.edu/pub/auto/</a:t>
            </a:r>
          </a:p>
          <a:p>
            <a:pPr lvl="1"/>
            <a:r>
              <a:rPr lang="en-US" dirty="0" smtClean="0"/>
              <a:t>Update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check_mk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agents </a:t>
            </a:r>
            <a:r>
              <a:rPr lang="en-US" dirty="0" smtClean="0"/>
              <a:t>to use 1.2.8p17 (all OSG service hosts)</a:t>
            </a:r>
          </a:p>
          <a:p>
            <a:pPr lvl="1"/>
            <a:r>
              <a:rPr lang="en-US" dirty="0" smtClean="0"/>
              <a:t>Update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check_mk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 </a:t>
            </a:r>
            <a:r>
              <a:rPr lang="en-US" dirty="0" smtClean="0"/>
              <a:t>to use </a:t>
            </a:r>
            <a:r>
              <a:rPr lang="en-US" dirty="0" smtClean="0"/>
              <a:t>1.2.8p17</a:t>
            </a:r>
          </a:p>
          <a:p>
            <a:pPr lvl="1"/>
            <a:r>
              <a:rPr lang="en-US" dirty="0" smtClean="0"/>
              <a:t>perfSONAR RSV </a:t>
            </a:r>
            <a:r>
              <a:rPr lang="en-US" dirty="0"/>
              <a:t>to production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ticket.opensciencegrid.org/31257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Updates to </a:t>
            </a: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Esmond</a:t>
            </a:r>
            <a:r>
              <a:rPr lang="en-US" dirty="0" smtClean="0">
                <a:solidFill>
                  <a:srgbClr val="C00000"/>
                </a:solidFill>
              </a:rPr>
              <a:t> (Cassandra/</a:t>
            </a:r>
            <a:r>
              <a:rPr lang="en-US" dirty="0" err="1" smtClean="0">
                <a:solidFill>
                  <a:srgbClr val="C00000"/>
                </a:solidFill>
              </a:rPr>
              <a:t>Postgresql</a:t>
            </a:r>
            <a:r>
              <a:rPr lang="en-US" dirty="0" smtClean="0">
                <a:solidFill>
                  <a:srgbClr val="C00000"/>
                </a:solidFill>
              </a:rPr>
              <a:t>)?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36015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Status: Plan to Address Storage Space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Discussed in detail last time including hardware upgrade plan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The long term solution for data life-cycle </a:t>
            </a:r>
            <a:r>
              <a:rPr lang="en-US" dirty="0" err="1" smtClean="0">
                <a:solidFill>
                  <a:srgbClr val="0070C0"/>
                </a:solidFill>
              </a:rPr>
              <a:t>mgmt</a:t>
            </a:r>
            <a:r>
              <a:rPr lang="en-US" dirty="0" smtClean="0">
                <a:solidFill>
                  <a:srgbClr val="0070C0"/>
                </a:solidFill>
              </a:rPr>
              <a:t> depends upon the choice of measurement archive (MA), the creation of suitable tools for that MA and identification of long-term storage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Won’t happen in time for OSG needs</a:t>
            </a:r>
          </a:p>
          <a:p>
            <a:r>
              <a:rPr lang="en-US" dirty="0" smtClean="0"/>
              <a:t>The near-term plan is to buy ~8 disks and incrementally swap them for smaller disks, minimizing downtime.  </a:t>
            </a:r>
          </a:p>
          <a:p>
            <a:pPr lvl="1"/>
            <a:r>
              <a:rPr lang="en-US" dirty="0" smtClean="0"/>
              <a:t>Rob Quick can summarize current status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46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Talks and Papers (Outreach)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95400"/>
            <a:ext cx="7638288" cy="4953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There are at least 5 CHEP 2016 </a:t>
            </a:r>
            <a:r>
              <a:rPr lang="en-US" b="1" dirty="0" smtClean="0"/>
              <a:t>submitted </a:t>
            </a:r>
            <a:r>
              <a:rPr lang="en-US" dirty="0" smtClean="0"/>
              <a:t>referencing OSG Networking</a:t>
            </a: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The OSG Network Service</a:t>
            </a: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Scaling the </a:t>
            </a:r>
            <a:r>
              <a:rPr lang="en-US" i="1" dirty="0" err="1" smtClean="0">
                <a:solidFill>
                  <a:srgbClr val="0070C0"/>
                </a:solidFill>
              </a:rPr>
              <a:t>PuNDIT</a:t>
            </a:r>
            <a:r>
              <a:rPr lang="en-US" i="1" dirty="0" smtClean="0">
                <a:solidFill>
                  <a:srgbClr val="0070C0"/>
                </a:solidFill>
              </a:rPr>
              <a:t> project for wide area deployments</a:t>
            </a: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Networks in ATLAS</a:t>
            </a: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Networking – the view from HEP (Plenary)</a:t>
            </a:r>
          </a:p>
          <a:p>
            <a:pPr lvl="1"/>
            <a:r>
              <a:rPr lang="en-US" i="1" dirty="0" smtClean="0">
                <a:solidFill>
                  <a:srgbClr val="0070C0"/>
                </a:solidFill>
              </a:rPr>
              <a:t>Big Data Analytics Tools as Applied to ATLAS Event Data</a:t>
            </a:r>
          </a:p>
          <a:p>
            <a:r>
              <a:rPr lang="en-US" dirty="0" smtClean="0"/>
              <a:t>January 10</a:t>
            </a:r>
            <a:r>
              <a:rPr lang="en-US" baseline="30000" dirty="0" smtClean="0"/>
              <a:t>th</a:t>
            </a:r>
            <a:r>
              <a:rPr lang="en-US" dirty="0" smtClean="0"/>
              <a:t> was the </a:t>
            </a:r>
            <a:r>
              <a:rPr lang="en-US" dirty="0" smtClean="0">
                <a:hlinkClick r:id="rId3"/>
              </a:rPr>
              <a:t>Pre-GDB</a:t>
            </a:r>
            <a:r>
              <a:rPr lang="en-US" dirty="0" smtClean="0"/>
              <a:t> on Networking at  CERN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OSG’s role in gathering network metrics and alerting and alarming are </a:t>
            </a:r>
            <a:r>
              <a:rPr lang="en-US" dirty="0" smtClean="0">
                <a:solidFill>
                  <a:srgbClr val="00B050"/>
                </a:solidFill>
              </a:rPr>
              <a:t>central </a:t>
            </a:r>
            <a:r>
              <a:rPr lang="en-US" dirty="0">
                <a:solidFill>
                  <a:srgbClr val="00B050"/>
                </a:solidFill>
              </a:rPr>
              <a:t>items for near-term </a:t>
            </a:r>
            <a:r>
              <a:rPr lang="en-US" dirty="0" smtClean="0">
                <a:solidFill>
                  <a:srgbClr val="00B050"/>
                </a:solidFill>
              </a:rPr>
              <a:t>work</a:t>
            </a:r>
          </a:p>
          <a:p>
            <a:r>
              <a:rPr lang="en-US" dirty="0" smtClean="0"/>
              <a:t>The 2017 ICFA-SCIC Network Monitoring report </a:t>
            </a:r>
            <a:r>
              <a:rPr lang="en-US" dirty="0"/>
              <a:t>was submitted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icfa-scic.web.cern.ch/ICFA-SCIC/meetings.html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Upcoming presentation on Networking </a:t>
            </a:r>
          </a:p>
          <a:p>
            <a:pPr lvl="1"/>
            <a:r>
              <a:rPr lang="en-US" smtClean="0"/>
              <a:t>OSG AHM March 8</a:t>
            </a:r>
            <a:endParaRPr lang="en-US"/>
          </a:p>
          <a:p>
            <a:pPr lvl="1"/>
            <a:r>
              <a:rPr lang="en-US" dirty="0" smtClean="0"/>
              <a:t>ATLAS Software and Computing week March 13-17th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917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(Much as last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Operation of services</a:t>
            </a:r>
          </a:p>
          <a:p>
            <a:pPr lvl="1"/>
            <a:r>
              <a:rPr lang="en-US" dirty="0" smtClean="0"/>
              <a:t>OSG production network service still seeing issues</a:t>
            </a:r>
          </a:p>
          <a:p>
            <a:pPr lvl="1"/>
            <a:r>
              <a:rPr lang="en-US" dirty="0" smtClean="0"/>
              <a:t>Monitoring was significantly tweaked  to be  less noisy</a:t>
            </a:r>
          </a:p>
          <a:p>
            <a:pPr lvl="1"/>
            <a:r>
              <a:rPr lang="en-US" b="1" dirty="0" err="1" smtClean="0"/>
              <a:t>MaDDash</a:t>
            </a:r>
            <a:r>
              <a:rPr lang="en-US" b="1" dirty="0" smtClean="0"/>
              <a:t> v1 has had issues.  Maybe v2 will fix things?</a:t>
            </a:r>
          </a:p>
          <a:p>
            <a:pPr lvl="1"/>
            <a:r>
              <a:rPr lang="en-US" dirty="0" smtClean="0"/>
              <a:t>Challenging to identify root cause/fixes with indirect access</a:t>
            </a:r>
          </a:p>
          <a:p>
            <a:pPr lvl="1"/>
            <a:r>
              <a:rPr lang="en-US" dirty="0" smtClean="0"/>
              <a:t>Significant set of updates coming in 30-45 days…need to prep</a:t>
            </a:r>
          </a:p>
          <a:p>
            <a:r>
              <a:rPr lang="en-US" dirty="0" smtClean="0"/>
              <a:t>Identifying suitable non-WLCG sites to benefit from OSG networking services (need ~5 sites identified to recruit)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In limbo because we want new release, new </a:t>
            </a:r>
            <a:r>
              <a:rPr lang="en-US" dirty="0" err="1" smtClean="0">
                <a:solidFill>
                  <a:srgbClr val="7030A0"/>
                </a:solidFill>
              </a:rPr>
              <a:t>meshconfig</a:t>
            </a:r>
            <a:r>
              <a:rPr lang="en-US" dirty="0" smtClean="0">
                <a:solidFill>
                  <a:srgbClr val="7030A0"/>
                </a:solidFill>
              </a:rPr>
              <a:t> and some level of alarming available to use to recruit with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Long-term data lifecycle management 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Must implement additional storage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Convergence ongoing on “alarming” system.  </a:t>
            </a:r>
          </a:p>
          <a:p>
            <a:pPr lvl="1"/>
            <a:r>
              <a:rPr lang="en-US" dirty="0" smtClean="0"/>
              <a:t>Needed components are in place and being played with</a:t>
            </a:r>
          </a:p>
          <a:p>
            <a:pPr lvl="1"/>
            <a:r>
              <a:rPr lang="en-US" u="sng" dirty="0" smtClean="0"/>
              <a:t>Need to harden this and move to broader testing</a:t>
            </a:r>
          </a:p>
          <a:p>
            <a:pPr lvl="2"/>
            <a:r>
              <a:rPr lang="en-US" dirty="0" smtClean="0"/>
              <a:t>Build the user-facing interface and verify continuous operation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364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14400"/>
            <a:ext cx="7498080" cy="21637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Questions or Comments?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667000"/>
            <a:ext cx="7498080" cy="3352800"/>
          </a:xfrm>
        </p:spPr>
        <p:txBody>
          <a:bodyPr/>
          <a:lstStyle/>
          <a:p>
            <a:pPr marL="82296" indent="0" algn="ctr">
              <a:buNone/>
            </a:pPr>
            <a:endParaRPr lang="en-US" dirty="0" smtClean="0"/>
          </a:p>
          <a:p>
            <a:pPr marL="82296" indent="0" algn="ctr">
              <a:buNone/>
            </a:pPr>
            <a:endParaRPr lang="en-US" dirty="0"/>
          </a:p>
          <a:p>
            <a:pPr marL="82296" indent="0" algn="ctr">
              <a:buNone/>
            </a:pPr>
            <a:endParaRPr lang="en-US" dirty="0" smtClean="0"/>
          </a:p>
          <a:p>
            <a:pPr marL="82296" indent="0" algn="ctr">
              <a:buNone/>
            </a:pPr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9E33E-BC71-4669-B1C4-9C9340F793AA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907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76200"/>
            <a:ext cx="7498080" cy="1143000"/>
          </a:xfrm>
        </p:spPr>
        <p:txBody>
          <a:bodyPr/>
          <a:lstStyle/>
          <a:p>
            <a:r>
              <a:rPr lang="en-US" dirty="0" smtClean="0"/>
              <a:t>URLs of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8001000" cy="548640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OSG Network </a:t>
            </a:r>
            <a:r>
              <a:rPr lang="en-US" dirty="0" err="1" smtClean="0"/>
              <a:t>Datastore</a:t>
            </a:r>
            <a:r>
              <a:rPr lang="en-US" dirty="0" smtClean="0"/>
              <a:t> Documents</a:t>
            </a:r>
          </a:p>
          <a:p>
            <a:pPr lvl="1"/>
            <a:r>
              <a:rPr lang="en-US" dirty="0" smtClean="0"/>
              <a:t>Operations </a:t>
            </a:r>
            <a:r>
              <a:rPr lang="en-US" dirty="0">
                <a:hlinkClick r:id="rId3"/>
              </a:rPr>
              <a:t>https://docs.google.com/document/d/1l144BSo-88M0cLMMjKcKMIE-Q5s21X-w3lYl-0Pn_08/edit</a:t>
            </a:r>
            <a:r>
              <a:rPr lang="en-US" dirty="0" smtClean="0">
                <a:hlinkClick r:id="rId3"/>
              </a:rPr>
              <a:t>#</a:t>
            </a:r>
            <a:endParaRPr lang="en-US" dirty="0" smtClean="0"/>
          </a:p>
          <a:p>
            <a:pPr lvl="1"/>
            <a:r>
              <a:rPr lang="en-US" dirty="0" smtClean="0"/>
              <a:t>SLA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twiki.grid.iu.edu/bin/view/Operations/PSServiceLevelAgreement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Data lifecycle </a:t>
            </a:r>
            <a:r>
              <a:rPr lang="en-US" dirty="0">
                <a:hlinkClick r:id="rId5"/>
              </a:rPr>
              <a:t>https://docs.google.com/document/d/1mJ1kf43nZf6gvKoNtiTOc0g0MYDv_wSfSm7YdiMs3Lo/edit</a:t>
            </a:r>
            <a:r>
              <a:rPr lang="en-US" dirty="0" smtClean="0">
                <a:hlinkClick r:id="rId5"/>
              </a:rPr>
              <a:t>#</a:t>
            </a:r>
            <a:r>
              <a:rPr lang="en-US" dirty="0" smtClean="0"/>
              <a:t> </a:t>
            </a:r>
          </a:p>
          <a:p>
            <a:r>
              <a:rPr lang="en-US" dirty="0" smtClean="0"/>
              <a:t>Current OSG network </a:t>
            </a:r>
            <a:r>
              <a:rPr lang="en-US" dirty="0"/>
              <a:t>d</a:t>
            </a:r>
            <a:r>
              <a:rPr lang="en-US" dirty="0" smtClean="0"/>
              <a:t>ocumentation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www.opensciencegrid.org/bin/view/Documentation/NetworkingInOSG</a:t>
            </a:r>
            <a:r>
              <a:rPr lang="en-US" dirty="0" smtClean="0"/>
              <a:t> </a:t>
            </a:r>
          </a:p>
          <a:p>
            <a:r>
              <a:rPr lang="en-US" dirty="0" smtClean="0"/>
              <a:t>OSG networking year-5 goals </a:t>
            </a:r>
            <a:r>
              <a:rPr lang="en-US" dirty="0"/>
              <a:t>and milestones: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docs.google.com/document/d/1FzmXZinO4Pb8NAfd5SWUzaAFYOL23dt66hQsDmaP-WI/edit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perfSONAR</a:t>
            </a:r>
            <a:r>
              <a:rPr lang="en-US" dirty="0"/>
              <a:t> </a:t>
            </a:r>
            <a:r>
              <a:rPr lang="en-US" dirty="0" smtClean="0"/>
              <a:t>adoption tracking: 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grid-monitoring.cern.ch/perfsonar_coverage.txt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Deployment documentation for both OSG and WLCG hosted in OSG (migrated from CERN)</a:t>
            </a:r>
          </a:p>
          <a:p>
            <a:pPr marL="402336" lvl="1" indent="0">
              <a:buNone/>
            </a:pPr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twiki.opensciencegrid.org/bin/view/Documentation/DeployperfSONAR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ATLAS Analytics:  </a:t>
            </a:r>
            <a:endParaRPr lang="en-US" dirty="0" smtClean="0"/>
          </a:p>
          <a:p>
            <a:pPr lvl="1"/>
            <a:r>
              <a:rPr lang="en-US" dirty="0"/>
              <a:t>Packet-loss: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tiny.cc/PktLossNoUnknown</a:t>
            </a:r>
            <a:r>
              <a:rPr lang="en-US" dirty="0" smtClean="0"/>
              <a:t>  (6 month view)</a:t>
            </a:r>
          </a:p>
          <a:p>
            <a:pPr lvl="1"/>
            <a:r>
              <a:rPr lang="en-US" dirty="0" err="1" smtClean="0"/>
              <a:t>perfSONAR</a:t>
            </a:r>
            <a:r>
              <a:rPr lang="en-US" dirty="0"/>
              <a:t> dashboard: </a:t>
            </a:r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tiny.cc/pSDash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perfSONAR</a:t>
            </a:r>
            <a:r>
              <a:rPr lang="en-US" dirty="0" smtClean="0"/>
              <a:t> </a:t>
            </a:r>
            <a:r>
              <a:rPr lang="en-US" dirty="0"/>
              <a:t>link details:  </a:t>
            </a:r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tiny.cc/pSLink</a:t>
            </a:r>
            <a:r>
              <a:rPr lang="en-US" dirty="0" smtClean="0"/>
              <a:t> </a:t>
            </a:r>
          </a:p>
          <a:p>
            <a:r>
              <a:rPr lang="en-US" dirty="0" smtClean="0"/>
              <a:t>Mesh-</a:t>
            </a:r>
            <a:r>
              <a:rPr lang="en-US" dirty="0" err="1" smtClean="0"/>
              <a:t>config</a:t>
            </a:r>
            <a:r>
              <a:rPr lang="en-US" dirty="0" smtClean="0"/>
              <a:t> in OSG </a:t>
            </a:r>
            <a:r>
              <a:rPr lang="en-US" dirty="0" smtClean="0">
                <a:hlinkClick r:id="rId13"/>
              </a:rPr>
              <a:t>https://oim.grid.iu.edu/oim/meshconfig</a:t>
            </a:r>
            <a:r>
              <a:rPr lang="en-US" dirty="0" smtClean="0"/>
              <a:t> </a:t>
            </a:r>
          </a:p>
          <a:p>
            <a:r>
              <a:rPr lang="en-US" sz="2700" dirty="0" smtClean="0"/>
              <a:t>Pre-Production </a:t>
            </a:r>
            <a:r>
              <a:rPr lang="en-US" sz="2700" dirty="0" err="1" smtClean="0"/>
              <a:t>Meshconfig</a:t>
            </a:r>
            <a:r>
              <a:rPr lang="en-US" sz="2700" dirty="0" smtClean="0"/>
              <a:t> </a:t>
            </a:r>
            <a:r>
              <a:rPr lang="en-US" sz="2700" dirty="0" smtClean="0">
                <a:hlinkClick r:id="rId14"/>
              </a:rPr>
              <a:t>https://meshconfig-itb.grid.iu.edu/meshconfig/</a:t>
            </a:r>
            <a:r>
              <a:rPr lang="en-US" sz="2700" dirty="0" smtClean="0"/>
              <a:t> </a:t>
            </a:r>
            <a:endParaRPr lang="en-US" sz="2700" dirty="0"/>
          </a:p>
          <a:p>
            <a:r>
              <a:rPr lang="en-US" dirty="0" smtClean="0"/>
              <a:t>MadAlert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http://</a:t>
            </a:r>
            <a:r>
              <a:rPr lang="en-US" dirty="0" smtClean="0">
                <a:hlinkClick r:id="rId15"/>
              </a:rPr>
              <a:t>madalert.aglt2.org/madalert/diff.html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perfSONAR</a:t>
            </a:r>
            <a:r>
              <a:rPr lang="en-US" dirty="0" smtClean="0"/>
              <a:t> </a:t>
            </a:r>
            <a:r>
              <a:rPr lang="en-US" dirty="0"/>
              <a:t>homepage:  </a:t>
            </a:r>
            <a:r>
              <a:rPr lang="en-US" dirty="0">
                <a:hlinkClick r:id="rId16"/>
              </a:rPr>
              <a:t>http://www.perfsonar.net</a:t>
            </a:r>
            <a:r>
              <a:rPr lang="en-US" dirty="0" smtClean="0">
                <a:hlinkClick r:id="rId16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7C190-8A12-4E0C-ACF3-4DE81EF1C419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27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6311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</a:rPr>
              <a:t>Recruiting of 10 new sites for OSG networking --  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October 31, 2016 (</a:t>
            </a:r>
            <a:r>
              <a:rPr lang="en-US" b="1" dirty="0" smtClean="0">
                <a:solidFill>
                  <a:srgbClr val="C00000"/>
                </a:solidFill>
                <a:latin typeface="Calibri"/>
              </a:rPr>
              <a:t>slipped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</a:rPr>
              <a:t>Side tracked still waiting for MCA and </a:t>
            </a:r>
            <a:r>
              <a:rPr lang="en-US" dirty="0" err="1" smtClean="0">
                <a:solidFill>
                  <a:srgbClr val="000000"/>
                </a:solidFill>
                <a:latin typeface="Calibri"/>
              </a:rPr>
              <a:t>pS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 v4.0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/>
              </a:rPr>
              <a:t>Initial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release of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Soichi’s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standalone mesh-configuration utility packaged and available --- </a:t>
            </a:r>
            <a:r>
              <a:rPr lang="en-US" b="1" dirty="0">
                <a:solidFill>
                  <a:srgbClr val="000000"/>
                </a:solidFill>
                <a:latin typeface="Calibri"/>
              </a:rPr>
              <a:t>September 30,  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2016 (</a:t>
            </a:r>
            <a:r>
              <a:rPr lang="en-US" b="1" dirty="0" smtClean="0">
                <a:solidFill>
                  <a:srgbClr val="FF0000"/>
                </a:solidFill>
                <a:latin typeface="Calibri"/>
              </a:rPr>
              <a:t>Moved</a:t>
            </a:r>
            <a:r>
              <a:rPr lang="en-US" b="1" dirty="0" smtClean="0">
                <a:solidFill>
                  <a:srgbClr val="000000"/>
                </a:solidFill>
                <a:latin typeface="Calibri"/>
              </a:rPr>
              <a:t>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</a:rPr>
              <a:t>More details on status later</a:t>
            </a:r>
          </a:p>
          <a:p>
            <a:r>
              <a:rPr lang="en-US" dirty="0" smtClean="0">
                <a:solidFill>
                  <a:srgbClr val="000000"/>
                </a:solidFill>
                <a:latin typeface="Calibri"/>
              </a:rPr>
              <a:t>Initial Alarming system into production --- December 1, 2016 (</a:t>
            </a:r>
            <a:r>
              <a:rPr lang="en-US" dirty="0" smtClean="0">
                <a:solidFill>
                  <a:srgbClr val="FFC000"/>
                </a:solidFill>
                <a:latin typeface="Calibri"/>
              </a:rPr>
              <a:t>partial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) – more later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Calibri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The Slipped Milestones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8412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 non-WLCG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One passed set of milestones was to recruit 10 (or more) non-WLCG sites who have perfSONAR instances to “join” OSG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This means they use the OSG mesh-configuration to define tests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OSG will gather metrics from their instances</a:t>
            </a: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Our dashboard and  </a:t>
            </a:r>
            <a:r>
              <a:rPr lang="en-US" sz="2000" dirty="0" err="1" smtClean="0">
                <a:solidFill>
                  <a:srgbClr val="7030A0"/>
                </a:solidFill>
              </a:rPr>
              <a:t>check_mk</a:t>
            </a:r>
            <a:r>
              <a:rPr lang="en-US" sz="2000" dirty="0" smtClean="0">
                <a:solidFill>
                  <a:srgbClr val="7030A0"/>
                </a:solidFill>
              </a:rPr>
              <a:t> will display their metrics and monitor their perfSONAR services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Delayed: still waiting for the standalone </a:t>
            </a:r>
            <a:r>
              <a:rPr lang="en-US" sz="2400" dirty="0" err="1" smtClean="0">
                <a:solidFill>
                  <a:srgbClr val="FF0000"/>
                </a:solidFill>
              </a:rPr>
              <a:t>meshconfig</a:t>
            </a:r>
            <a:r>
              <a:rPr lang="en-US" sz="2400" dirty="0" smtClean="0">
                <a:solidFill>
                  <a:srgbClr val="FF0000"/>
                </a:solidFill>
              </a:rPr>
              <a:t> and perfSONAR v4.0</a:t>
            </a:r>
          </a:p>
          <a:p>
            <a:pPr lvl="1"/>
            <a:r>
              <a:rPr lang="en-US" sz="2000" dirty="0" smtClean="0">
                <a:solidFill>
                  <a:srgbClr val="0070C0"/>
                </a:solidFill>
              </a:rPr>
              <a:t>Makes sense to recruit when those are ready</a:t>
            </a:r>
          </a:p>
          <a:p>
            <a:r>
              <a:rPr lang="en-US" sz="2000" dirty="0" smtClean="0"/>
              <a:t>Plan a target email campaign soon.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Operations + User Support help?</a:t>
            </a:r>
            <a:endParaRPr lang="en-US" sz="2000" dirty="0">
              <a:solidFill>
                <a:srgbClr val="C00000"/>
              </a:solidFill>
            </a:endParaRP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Suggestions needed and welcome.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414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Standalone Mesh-</a:t>
            </a:r>
            <a:r>
              <a:rPr lang="en-US" dirty="0" err="1" smtClean="0"/>
              <a:t>config</a:t>
            </a:r>
            <a:r>
              <a:rPr lang="en-US" dirty="0" smtClean="0"/>
              <a:t>  (MCA)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Soichi</a:t>
            </a:r>
            <a:r>
              <a:rPr lang="en-US" dirty="0" smtClean="0"/>
              <a:t> was approved Nov 16 to work 20% on this for 4 months followed by 10% for 2 months</a:t>
            </a:r>
          </a:p>
          <a:p>
            <a:pPr lvl="1"/>
            <a:r>
              <a:rPr lang="en-US" dirty="0" smtClean="0"/>
              <a:t>Started in January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Great progress since then</a:t>
            </a:r>
          </a:p>
          <a:p>
            <a:r>
              <a:rPr lang="en-US" dirty="0" smtClean="0"/>
              <a:t>Documentation at </a:t>
            </a:r>
            <a:r>
              <a:rPr lang="en-US" dirty="0" smtClean="0">
                <a:hlinkClick r:id="rId3"/>
              </a:rPr>
              <a:t>http://docs.perfsonar.net/mca</a:t>
            </a:r>
            <a:r>
              <a:rPr lang="en-US" dirty="0"/>
              <a:t> and at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github.com/soichih/meshconfig-admin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Issues tracked at </a:t>
            </a:r>
            <a:r>
              <a:rPr lang="en-US" dirty="0" smtClean="0">
                <a:hlinkClick r:id="rId5"/>
              </a:rPr>
              <a:t>https://github.com/soichih/meshconfig-admin/issues</a:t>
            </a:r>
            <a:r>
              <a:rPr lang="en-US" dirty="0" smtClean="0"/>
              <a:t>  (14 open,  7 closed)</a:t>
            </a:r>
          </a:p>
          <a:p>
            <a:r>
              <a:rPr lang="en-US" dirty="0" smtClean="0"/>
              <a:t>OSG instance running at </a:t>
            </a:r>
            <a:r>
              <a:rPr lang="en-US" dirty="0" smtClean="0">
                <a:hlinkClick r:id="rId6"/>
              </a:rPr>
              <a:t>https://meshconfig-itb.grid.iu.edu/</a:t>
            </a:r>
            <a:r>
              <a:rPr lang="en-US" dirty="0" smtClean="0"/>
              <a:t> (create an account to play with this)</a:t>
            </a:r>
          </a:p>
          <a:p>
            <a:pPr lvl="1"/>
            <a:r>
              <a:rPr lang="en-US" dirty="0" smtClean="0"/>
              <a:t>Now 257 hosts imported from OIM/GOCDB</a:t>
            </a:r>
          </a:p>
          <a:p>
            <a:pPr lvl="1"/>
            <a:r>
              <a:rPr lang="en-US" dirty="0" smtClean="0"/>
              <a:t>New </a:t>
            </a:r>
            <a:r>
              <a:rPr lang="en-US" dirty="0"/>
              <a:t>API available </a:t>
            </a:r>
            <a:r>
              <a:rPr lang="en-US" dirty="0">
                <a:hlinkClick r:id="rId7"/>
              </a:rPr>
              <a:t>https://meshconfig-itb.grid.iu.edu/apidoc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b="1" dirty="0" smtClean="0"/>
              <a:t>Close to being ready to use for production 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4666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MCA Screenshot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07716"/>
            <a:ext cx="7543800" cy="53406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4062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Alarming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95400"/>
            <a:ext cx="76962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We have a longer term goal of alerting and alarming on network issues. 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Milestone completed: technical design of a suitable analysis system based upon existing time-series technologies</a:t>
            </a:r>
          </a:p>
          <a:p>
            <a:r>
              <a:rPr lang="en-US" dirty="0" smtClean="0"/>
              <a:t>Current operating implementation gathers all </a:t>
            </a:r>
            <a:r>
              <a:rPr lang="en-US" dirty="0" err="1" smtClean="0"/>
              <a:t>perfSONAR</a:t>
            </a:r>
            <a:r>
              <a:rPr lang="en-US" dirty="0" smtClean="0"/>
              <a:t> data OSG sends to CERN and puts it in </a:t>
            </a:r>
            <a:r>
              <a:rPr lang="en-US" dirty="0" err="1" smtClean="0"/>
              <a:t>ElasticSearch</a:t>
            </a:r>
            <a:r>
              <a:rPr lang="en-US" dirty="0" smtClean="0"/>
              <a:t>.   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instance regularly runs </a:t>
            </a:r>
            <a:r>
              <a:rPr lang="en-US" dirty="0" err="1" smtClean="0"/>
              <a:t>cron</a:t>
            </a:r>
            <a:r>
              <a:rPr lang="en-US" dirty="0" smtClean="0"/>
              <a:t> tasks to analyze data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Anyone can subscribe to simple alert-emails.  </a:t>
            </a:r>
          </a:p>
          <a:p>
            <a:pPr lvl="1"/>
            <a:r>
              <a:rPr lang="en-US" dirty="0">
                <a:solidFill>
                  <a:srgbClr val="7030A0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rgbClr val="7030A0"/>
                </a:solidFill>
                <a:hlinkClick r:id="rId3"/>
              </a:rPr>
              <a:t>tiny.cc/RegATLASAlarm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US" dirty="0" smtClean="0"/>
              <a:t>Not “production” yet.   Will need lots of packaging for end-user use.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311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Logical Diagram: Alarm/Alert System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81614"/>
            <a:ext cx="8077200" cy="460362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81750"/>
            <a:ext cx="2133600" cy="476250"/>
          </a:xfrm>
        </p:spPr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011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1066800"/>
          </a:xfrm>
        </p:spPr>
        <p:txBody>
          <a:bodyPr/>
          <a:lstStyle/>
          <a:p>
            <a:r>
              <a:rPr lang="en-US" dirty="0" smtClean="0"/>
              <a:t>Examples of Network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7696200" cy="3200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Using the ELK setup from </a:t>
            </a:r>
            <a:r>
              <a:rPr lang="en-US" sz="2800" dirty="0" err="1" smtClean="0"/>
              <a:t>Ilija</a:t>
            </a:r>
            <a:r>
              <a:rPr lang="en-US" sz="2800" dirty="0" smtClean="0"/>
              <a:t> </a:t>
            </a:r>
            <a:r>
              <a:rPr lang="en-US" sz="2800" dirty="0" err="1" smtClean="0"/>
              <a:t>Vukotic</a:t>
            </a:r>
            <a:r>
              <a:rPr lang="en-US" sz="2800" dirty="0" smtClean="0"/>
              <a:t>/UC we can look at some of the network data results</a:t>
            </a:r>
          </a:p>
          <a:p>
            <a:r>
              <a:rPr lang="en-US" sz="2800" dirty="0" smtClean="0"/>
              <a:t>This link shows the last 6 months of packet loss results by source/destination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tiny.cc/PktLossNoUnknown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AB5E-54CA-4197-B0C0-60CFDF79F1F6}" type="datetime1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Shawn McKee - OSG Networking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9</a:t>
            </a:fld>
            <a:endParaRPr kumimoji="0"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52800"/>
            <a:ext cx="784528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203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SG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OSG</Template>
  <TotalTime>0</TotalTime>
  <Words>1900</Words>
  <Application>Microsoft Office PowerPoint</Application>
  <PresentationFormat>On-screen Show (4:3)</PresentationFormat>
  <Paragraphs>282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OSG</vt:lpstr>
      <vt:lpstr>OSG Area Coordinators</vt:lpstr>
      <vt:lpstr>Review Networking Goals Year 5</vt:lpstr>
      <vt:lpstr>Review: The Slipped Milestones</vt:lpstr>
      <vt:lpstr>Recruiting non-WLCG Sites</vt:lpstr>
      <vt:lpstr>Standalone Mesh-config  (MCA)</vt:lpstr>
      <vt:lpstr>MCA Screenshot</vt:lpstr>
      <vt:lpstr>Enabling Alarming</vt:lpstr>
      <vt:lpstr>Logical Diagram: Alarm/Alert System</vt:lpstr>
      <vt:lpstr>Examples of Network Analytics</vt:lpstr>
      <vt:lpstr>PowerPoint Presentation</vt:lpstr>
      <vt:lpstr>PowerPoint Presentation</vt:lpstr>
      <vt:lpstr>Status of OSG Net Services(last)</vt:lpstr>
      <vt:lpstr>Status of OSG Net Services</vt:lpstr>
      <vt:lpstr>Service “Challenges”</vt:lpstr>
      <vt:lpstr>Reconfiguring Business Intelligence</vt:lpstr>
      <vt:lpstr>Reconfiguring Business Intelligence(2)</vt:lpstr>
      <vt:lpstr>Reconfiguring Rules for Hard State</vt:lpstr>
      <vt:lpstr>Timelines of psds0 Example</vt:lpstr>
      <vt:lpstr>Tracking Service History</vt:lpstr>
      <vt:lpstr>perfSONAR v4.0 / MaDDash 2.0</vt:lpstr>
      <vt:lpstr>Supporting  ALL perfSONAR Metrics</vt:lpstr>
      <vt:lpstr>Needed Updates</vt:lpstr>
      <vt:lpstr>Status: Plan to Address Storage Space</vt:lpstr>
      <vt:lpstr>Talks and Papers (Outreach)</vt:lpstr>
      <vt:lpstr>Concerns (Much as last time)</vt:lpstr>
      <vt:lpstr>Questions or Comments?  </vt:lpstr>
      <vt:lpstr>URLs of Relevance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2014-07-16T17:14:47Z</dcterms:created>
  <dcterms:modified xsi:type="dcterms:W3CDTF">2017-02-22T18:09:58Z</dcterms:modified>
</cp:coreProperties>
</file>